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30" r:id="rId1"/>
  </p:sldMasterIdLst>
  <p:sldIdLst>
    <p:sldId id="256" r:id="rId2"/>
    <p:sldId id="272" r:id="rId3"/>
    <p:sldId id="275" r:id="rId4"/>
    <p:sldId id="276" r:id="rId5"/>
    <p:sldId id="259" r:id="rId6"/>
    <p:sldId id="261" r:id="rId7"/>
    <p:sldId id="273" r:id="rId8"/>
    <p:sldId id="260" r:id="rId9"/>
    <p:sldId id="274" r:id="rId10"/>
    <p:sldId id="263" r:id="rId11"/>
    <p:sldId id="277" r:id="rId12"/>
    <p:sldId id="280" r:id="rId13"/>
    <p:sldId id="278" r:id="rId14"/>
    <p:sldId id="279" r:id="rId15"/>
    <p:sldId id="264"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4/8/2020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0768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4/8/2020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79779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4/8/2020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98737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4/8/2020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01576984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4/8/2020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417783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BE451C3-0FF4-47C4-B829-773ADF60F88C}" type="datetimeFigureOut">
              <a:rPr lang="en-US" smtClean="0"/>
              <a:t>4/8/2020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5677317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BE451C3-0FF4-47C4-B829-773ADF60F88C}" type="datetimeFigureOut">
              <a:rPr lang="en-US" smtClean="0"/>
              <a:t>4/8/2020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7614430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4/8/2020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30389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4/8/2020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335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9C9CA7B-DFD4-44B5-8C60-D14B8CD1FB59}" type="datetimeFigureOut">
              <a:rPr lang="en-US" smtClean="0"/>
              <a:t>4/8/2020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8411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4/8/2020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6705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4/8/2020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7089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4/8/2020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17596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AA18ACC-A947-437B-A130-35BD54FDF1E9}" type="datetimeFigureOut">
              <a:rPr lang="en-US" smtClean="0"/>
              <a:t>4/8/2020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4711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C8D7E02-BCB8-4D50-A234-369438C08659}" type="datetimeFigureOut">
              <a:rPr lang="en-US" smtClean="0"/>
              <a:t>4/8/2020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3163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6E86A4C-8E40-4F87-A4F0-01A0687C5742}" type="datetimeFigureOut">
              <a:rPr lang="en-US" smtClean="0"/>
              <a:t>4/8/2020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1103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4/8/2020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4576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21" Type="http://schemas.openxmlformats.org/officeDocument/2006/relationships/image" Target="../media/image4.png"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image" Target="../media/image3.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2.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image" Target="../media/image5.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BE451C3-0FF4-47C4-B829-773ADF60F88C}" type="datetimeFigureOut">
              <a:rPr lang="en-US" smtClean="0"/>
              <a:t>4/8/2020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10519"/>
      </p:ext>
    </p:extLst>
  </p:cSld>
  <p:clrMap bg1="dk1" tx1="lt1" bg2="dk2" tx2="lt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hyperlink" Target="https://pypi.python.org/pypi/playsound/1.2.1" TargetMode="External"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9.png" /><Relationship Id="rId1" Type="http://schemas.openxmlformats.org/officeDocument/2006/relationships/slideLayout" Target="../slideLayouts/slideLayout2.xml" /><Relationship Id="rId5" Type="http://schemas.openxmlformats.org/officeDocument/2006/relationships/image" Target="../media/image22.png" /><Relationship Id="rId4" Type="http://schemas.openxmlformats.org/officeDocument/2006/relationships/image" Target="../media/image21.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Layout" Target="../slideLayouts/slideLayout4.xml" /></Relationships>
</file>

<file path=ppt/slides/_rels/slide7.xml.rels><?xml version="1.0" encoding="UTF-8" standalone="yes"?>
<Relationships xmlns="http://schemas.openxmlformats.org/package/2006/relationships"><Relationship Id="rId8" Type="http://schemas.openxmlformats.org/officeDocument/2006/relationships/image" Target="../media/image10.PNG" /><Relationship Id="rId3" Type="http://schemas.openxmlformats.org/officeDocument/2006/relationships/image" Target="../media/image2.png" /><Relationship Id="rId7" Type="http://schemas.openxmlformats.org/officeDocument/2006/relationships/image" Target="../media/image9.PNG" /><Relationship Id="rId2" Type="http://schemas.openxmlformats.org/officeDocument/2006/relationships/image" Target="../media/image1.jpeg" /><Relationship Id="rId1" Type="http://schemas.openxmlformats.org/officeDocument/2006/relationships/slideLayout" Target="../slideLayouts/slideLayout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8.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13.png" /><Relationship Id="rId7" Type="http://schemas.openxmlformats.org/officeDocument/2006/relationships/image" Target="../media/image17.png" /><Relationship Id="rId2" Type="http://schemas.openxmlformats.org/officeDocument/2006/relationships/image" Target="../media/image12.png" /><Relationship Id="rId1" Type="http://schemas.openxmlformats.org/officeDocument/2006/relationships/slideLayout" Target="../slideLayouts/slideLayout2.xml" /><Relationship Id="rId6" Type="http://schemas.openxmlformats.org/officeDocument/2006/relationships/image" Target="../media/image16.png" /><Relationship Id="rId5" Type="http://schemas.openxmlformats.org/officeDocument/2006/relationships/image" Target="../media/image15.png" /><Relationship Id="rId4" Type="http://schemas.openxmlformats.org/officeDocument/2006/relationships/image" Target="../media/image14.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44F6F-5981-491D-8C29-514EEBFE1A72}"/>
              </a:ext>
            </a:extLst>
          </p:cNvPr>
          <p:cNvSpPr>
            <a:spLocks noGrp="1"/>
          </p:cNvSpPr>
          <p:nvPr>
            <p:ph type="ctrTitle"/>
          </p:nvPr>
        </p:nvSpPr>
        <p:spPr>
          <a:xfrm>
            <a:off x="200025" y="765791"/>
            <a:ext cx="11616154" cy="4543055"/>
          </a:xfrm>
        </p:spPr>
        <p:txBody>
          <a:bodyPr>
            <a:normAutofit fontScale="90000"/>
          </a:bodyPr>
          <a:lstStyle/>
          <a:p>
            <a:pPr algn="ctr"/>
            <a:r>
              <a:rPr lang="en-IN" sz="2400" dirty="0"/>
              <a:t>JSS MAHAVIDYAPEETHA</a:t>
            </a:r>
            <a:br>
              <a:rPr lang="en-IN" sz="2400" dirty="0"/>
            </a:br>
            <a:r>
              <a:rPr lang="en-IN" sz="2800" dirty="0"/>
              <a:t>JSS ACADEMY OF TECHNICAL EDUCATION</a:t>
            </a:r>
            <a:br>
              <a:rPr lang="en-IN" sz="2800" dirty="0"/>
            </a:br>
            <a:r>
              <a:rPr lang="en-IN" sz="2800" dirty="0"/>
              <a:t>BENGALURU</a:t>
            </a:r>
            <a:br>
              <a:rPr lang="en-IN" sz="2800" dirty="0"/>
            </a:br>
            <a:r>
              <a:rPr lang="en-IN" sz="2000" dirty="0"/>
              <a:t>DEPARTMENT OF COMPUTER SCIENCE &amp; ENGINEERING</a:t>
            </a:r>
            <a:br>
              <a:rPr lang="en-IN" sz="2000" dirty="0"/>
            </a:br>
            <a:br>
              <a:rPr lang="en-IN" sz="2000" dirty="0"/>
            </a:br>
            <a:br>
              <a:rPr lang="en-IN" sz="2000" dirty="0"/>
            </a:br>
            <a:br>
              <a:rPr lang="en-IN" sz="2000" b="1" u="sng" dirty="0"/>
            </a:br>
            <a:br>
              <a:rPr lang="en-IN" sz="2000" b="1" u="sng" dirty="0"/>
            </a:br>
            <a:br>
              <a:rPr lang="en-IN" sz="2000" b="1" u="sng" dirty="0"/>
            </a:br>
            <a:br>
              <a:rPr lang="en-IN" sz="2000" b="1" u="sng" dirty="0"/>
            </a:br>
            <a:br>
              <a:rPr lang="en-IN" sz="2000" b="1" u="sng" dirty="0"/>
            </a:br>
            <a:r>
              <a:rPr lang="en-IN" sz="2700" b="1" u="sng" dirty="0"/>
              <a:t>PROJECT TITLE: DRIVER DISTRACTION &amp; DROWSINESS DETECTION SYSTEM</a:t>
            </a:r>
            <a:br>
              <a:rPr lang="en-IN" sz="2000" dirty="0"/>
            </a:br>
            <a:br>
              <a:rPr lang="en-IN" sz="2000" dirty="0"/>
            </a:br>
            <a:br>
              <a:rPr lang="en-IN" sz="2000" dirty="0"/>
            </a:br>
            <a:br>
              <a:rPr lang="en-IN" sz="2000" dirty="0"/>
            </a:br>
            <a:br>
              <a:rPr lang="en-IN" sz="2000" dirty="0"/>
            </a:br>
            <a:endParaRPr lang="en-IN" sz="2000" dirty="0"/>
          </a:p>
        </p:txBody>
      </p:sp>
      <p:sp>
        <p:nvSpPr>
          <p:cNvPr id="3" name="Subtitle 2">
            <a:extLst>
              <a:ext uri="{FF2B5EF4-FFF2-40B4-BE49-F238E27FC236}">
                <a16:creationId xmlns:a16="http://schemas.microsoft.com/office/drawing/2014/main" id="{FDC95912-E1C3-4B1A-A3FB-3BE4D36B682A}"/>
              </a:ext>
            </a:extLst>
          </p:cNvPr>
          <p:cNvSpPr>
            <a:spLocks noGrp="1"/>
          </p:cNvSpPr>
          <p:nvPr>
            <p:ph type="subTitle" idx="1"/>
          </p:nvPr>
        </p:nvSpPr>
        <p:spPr>
          <a:xfrm>
            <a:off x="841727" y="4586212"/>
            <a:ext cx="9702435" cy="2068497"/>
          </a:xfrm>
        </p:spPr>
        <p:txBody>
          <a:bodyPr>
            <a:normAutofit fontScale="70000" lnSpcReduction="20000"/>
          </a:bodyPr>
          <a:lstStyle/>
          <a:p>
            <a:pPr algn="ctr"/>
            <a:r>
              <a:rPr lang="en-IN" b="1" u="sng" dirty="0"/>
              <a:t>PROJECT GUIDE: </a:t>
            </a:r>
            <a:r>
              <a:rPr lang="en-IN" b="1" u="sng" dirty="0" err="1"/>
              <a:t>Dr.</a:t>
            </a:r>
            <a:r>
              <a:rPr lang="en-IN" b="1" u="sng" dirty="0"/>
              <a:t> </a:t>
            </a:r>
            <a:r>
              <a:rPr lang="en-IN" b="1" u="sng" dirty="0" err="1"/>
              <a:t>Prabhudev</a:t>
            </a:r>
            <a:r>
              <a:rPr lang="en-IN" b="1" u="sng" dirty="0"/>
              <a:t> Jagadeesh</a:t>
            </a:r>
          </a:p>
          <a:p>
            <a:endParaRPr lang="en-IN" dirty="0"/>
          </a:p>
          <a:p>
            <a:pPr algn="ctr"/>
            <a:r>
              <a:rPr lang="en-IN" dirty="0"/>
              <a:t>TEAM MEMBERS:</a:t>
            </a:r>
          </a:p>
          <a:p>
            <a:pPr algn="ctr"/>
            <a:r>
              <a:rPr lang="en-IN" dirty="0"/>
              <a:t>AKANSHA JAIN			1JS16CS005</a:t>
            </a:r>
          </a:p>
          <a:p>
            <a:pPr algn="ctr"/>
            <a:r>
              <a:rPr lang="en-IN" dirty="0"/>
              <a:t>KARTIK NESARI			1JS15CS047</a:t>
            </a:r>
          </a:p>
          <a:p>
            <a:pPr algn="ctr"/>
            <a:r>
              <a:rPr lang="en-IN" dirty="0" err="1"/>
              <a:t>PratIK</a:t>
            </a:r>
            <a:r>
              <a:rPr lang="en-IN" dirty="0"/>
              <a:t> SHANKAR		1JS16CS072</a:t>
            </a:r>
          </a:p>
          <a:p>
            <a:pPr algn="ctr"/>
            <a:r>
              <a:rPr lang="en-IN" dirty="0"/>
              <a:t>PRAWALIKA TEWARI		1JS16CS073</a:t>
            </a:r>
          </a:p>
          <a:p>
            <a:endParaRPr lang="en-IN" dirty="0"/>
          </a:p>
          <a:p>
            <a:endParaRPr lang="en-IN" dirty="0"/>
          </a:p>
        </p:txBody>
      </p:sp>
      <p:pic>
        <p:nvPicPr>
          <p:cNvPr id="4" name="Picture 5">
            <a:extLst>
              <a:ext uri="{FF2B5EF4-FFF2-40B4-BE49-F238E27FC236}">
                <a16:creationId xmlns:a16="http://schemas.microsoft.com/office/drawing/2014/main" id="{1347B2E0-EEB1-4ED6-9B9F-C7E7987BAE4F}"/>
              </a:ext>
            </a:extLst>
          </p:cNvPr>
          <p:cNvPicPr>
            <a:picLocks noChangeAspect="1"/>
          </p:cNvPicPr>
          <p:nvPr/>
        </p:nvPicPr>
        <p:blipFill>
          <a:blip r:embed="rId2" cstate="print"/>
          <a:stretch>
            <a:fillRect/>
          </a:stretch>
        </p:blipFill>
        <p:spPr>
          <a:xfrm>
            <a:off x="4883836" y="1838993"/>
            <a:ext cx="1618216" cy="1674017"/>
          </a:xfrm>
          <a:prstGeom prst="rect">
            <a:avLst/>
          </a:prstGeom>
        </p:spPr>
      </p:pic>
    </p:spTree>
    <p:extLst>
      <p:ext uri="{BB962C8B-B14F-4D97-AF65-F5344CB8AC3E}">
        <p14:creationId xmlns:p14="http://schemas.microsoft.com/office/powerpoint/2010/main" val="2695965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E581B-54D5-401C-B614-DBF55C583ECB}"/>
              </a:ext>
            </a:extLst>
          </p:cNvPr>
          <p:cNvSpPr>
            <a:spLocks noGrp="1"/>
          </p:cNvSpPr>
          <p:nvPr>
            <p:ph type="title"/>
          </p:nvPr>
        </p:nvSpPr>
        <p:spPr/>
        <p:txBody>
          <a:bodyPr/>
          <a:lstStyle/>
          <a:p>
            <a:r>
              <a:rPr lang="en-US" u="sng" dirty="0"/>
              <a:t>Chatting and Alerting system</a:t>
            </a:r>
            <a:endParaRPr lang="en-IN" u="sng" dirty="0"/>
          </a:p>
        </p:txBody>
      </p:sp>
      <p:sp>
        <p:nvSpPr>
          <p:cNvPr id="3" name="Content Placeholder 2">
            <a:extLst>
              <a:ext uri="{FF2B5EF4-FFF2-40B4-BE49-F238E27FC236}">
                <a16:creationId xmlns:a16="http://schemas.microsoft.com/office/drawing/2014/main" id="{9A6A114A-8E6E-4EA6-B4AD-AAD3D8892DAF}"/>
              </a:ext>
            </a:extLst>
          </p:cNvPr>
          <p:cNvSpPr>
            <a:spLocks noGrp="1"/>
          </p:cNvSpPr>
          <p:nvPr>
            <p:ph idx="1"/>
          </p:nvPr>
        </p:nvSpPr>
        <p:spPr>
          <a:xfrm>
            <a:off x="843378" y="1571348"/>
            <a:ext cx="9516863" cy="4412202"/>
          </a:xfrm>
        </p:spPr>
        <p:txBody>
          <a:bodyPr/>
          <a:lstStyle/>
          <a:p>
            <a:pPr algn="just"/>
            <a:r>
              <a:rPr lang="en-US" dirty="0"/>
              <a:t>Once the system detects that the driver is either drowsy or distracted, Aim is for the system to generate an alarm and enable chatting feature which constantly chats with the driver, asks driver questions and also plays music.</a:t>
            </a:r>
          </a:p>
          <a:p>
            <a:endParaRPr lang="en-US" dirty="0"/>
          </a:p>
          <a:p>
            <a:r>
              <a:rPr lang="en-US" dirty="0"/>
              <a:t>Now We have developed  a simple </a:t>
            </a:r>
            <a:r>
              <a:rPr lang="en-US" b="1" dirty="0"/>
              <a:t>Chatbot</a:t>
            </a:r>
            <a:r>
              <a:rPr lang="en-US" dirty="0"/>
              <a:t> that will be able to have a conversation with the driver.</a:t>
            </a:r>
          </a:p>
          <a:p>
            <a:endParaRPr lang="en-US" dirty="0"/>
          </a:p>
          <a:p>
            <a:pPr marL="0" indent="0" algn="just">
              <a:buNone/>
            </a:pPr>
            <a:r>
              <a:rPr lang="en-GB" dirty="0"/>
              <a:t>In order to actually play our WAV/MP3 alarm, we need the </a:t>
            </a:r>
            <a:r>
              <a:rPr lang="en-GB" dirty="0" err="1">
                <a:hlinkClick r:id="rId2"/>
              </a:rPr>
              <a:t>playsound</a:t>
            </a:r>
            <a:r>
              <a:rPr lang="en-GB" dirty="0">
                <a:hlinkClick r:id="rId2"/>
              </a:rPr>
              <a:t> library</a:t>
            </a:r>
            <a:r>
              <a:rPr lang="en-GB" dirty="0"/>
              <a:t>, a pure Python, cross-platform implementation for playing simple sounds.</a:t>
            </a:r>
          </a:p>
          <a:p>
            <a:pPr marL="0" indent="0">
              <a:buNone/>
            </a:pPr>
            <a:endParaRPr lang="en-US" dirty="0"/>
          </a:p>
          <a:p>
            <a:pPr marL="0" indent="0">
              <a:buNone/>
            </a:pPr>
            <a:endParaRPr lang="en-US" dirty="0"/>
          </a:p>
          <a:p>
            <a:endParaRPr lang="en-IN" dirty="0"/>
          </a:p>
        </p:txBody>
      </p:sp>
    </p:spTree>
    <p:extLst>
      <p:ext uri="{BB962C8B-B14F-4D97-AF65-F5344CB8AC3E}">
        <p14:creationId xmlns:p14="http://schemas.microsoft.com/office/powerpoint/2010/main" val="1088684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83B5D-D0DC-4CBA-AD1F-BC051389AEBB}"/>
              </a:ext>
            </a:extLst>
          </p:cNvPr>
          <p:cNvSpPr>
            <a:spLocks noGrp="1"/>
          </p:cNvSpPr>
          <p:nvPr>
            <p:ph type="title"/>
          </p:nvPr>
        </p:nvSpPr>
        <p:spPr>
          <a:xfrm>
            <a:off x="852256" y="609601"/>
            <a:ext cx="6831368" cy="1015014"/>
          </a:xfrm>
        </p:spPr>
        <p:txBody>
          <a:bodyPr/>
          <a:lstStyle/>
          <a:p>
            <a:r>
              <a:rPr lang="en-IN" u="sng" dirty="0"/>
              <a:t>What is a Chat Bot?</a:t>
            </a:r>
          </a:p>
        </p:txBody>
      </p:sp>
      <p:sp>
        <p:nvSpPr>
          <p:cNvPr id="3" name="Content Placeholder 2">
            <a:extLst>
              <a:ext uri="{FF2B5EF4-FFF2-40B4-BE49-F238E27FC236}">
                <a16:creationId xmlns:a16="http://schemas.microsoft.com/office/drawing/2014/main" id="{B828870A-51E3-4636-9958-34149E19A1F6}"/>
              </a:ext>
            </a:extLst>
          </p:cNvPr>
          <p:cNvSpPr>
            <a:spLocks noGrp="1"/>
          </p:cNvSpPr>
          <p:nvPr>
            <p:ph idx="1"/>
          </p:nvPr>
        </p:nvSpPr>
        <p:spPr>
          <a:xfrm>
            <a:off x="852256" y="1908700"/>
            <a:ext cx="9197597" cy="4339700"/>
          </a:xfrm>
        </p:spPr>
        <p:txBody>
          <a:bodyPr>
            <a:normAutofit/>
          </a:bodyPr>
          <a:lstStyle/>
          <a:p>
            <a:r>
              <a:rPr lang="en-IN" dirty="0"/>
              <a:t>A chatbot is an artificial intelligence (AI) software that can simulate a conversation (or a chat) with a user in natural language through messaging applications, websites, mobile apps or through the telephone.</a:t>
            </a:r>
          </a:p>
          <a:p>
            <a:endParaRPr lang="en-IN" dirty="0"/>
          </a:p>
          <a:p>
            <a:r>
              <a:rPr lang="en-IN" dirty="0"/>
              <a:t>A chatbot is often described as one of the most advanced and promising expressions of interaction between humans and machines. </a:t>
            </a:r>
          </a:p>
          <a:p>
            <a:endParaRPr lang="en-IN" dirty="0"/>
          </a:p>
        </p:txBody>
      </p:sp>
      <p:pic>
        <p:nvPicPr>
          <p:cNvPr id="5" name="Picture 4">
            <a:extLst>
              <a:ext uri="{FF2B5EF4-FFF2-40B4-BE49-F238E27FC236}">
                <a16:creationId xmlns:a16="http://schemas.microsoft.com/office/drawing/2014/main" id="{64EA8C3D-318B-4949-8CFD-F769A7F9B51C}"/>
              </a:ext>
            </a:extLst>
          </p:cNvPr>
          <p:cNvPicPr>
            <a:picLocks noChangeAspect="1"/>
          </p:cNvPicPr>
          <p:nvPr/>
        </p:nvPicPr>
        <p:blipFill>
          <a:blip r:embed="rId2"/>
          <a:stretch>
            <a:fillRect/>
          </a:stretch>
        </p:blipFill>
        <p:spPr>
          <a:xfrm>
            <a:off x="852255" y="4657327"/>
            <a:ext cx="9197597" cy="1959848"/>
          </a:xfrm>
          <a:prstGeom prst="rect">
            <a:avLst/>
          </a:prstGeom>
        </p:spPr>
      </p:pic>
    </p:spTree>
    <p:extLst>
      <p:ext uri="{BB962C8B-B14F-4D97-AF65-F5344CB8AC3E}">
        <p14:creationId xmlns:p14="http://schemas.microsoft.com/office/powerpoint/2010/main" val="3162885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0D00C-6C17-4704-891B-1011AD234D89}"/>
              </a:ext>
            </a:extLst>
          </p:cNvPr>
          <p:cNvSpPr>
            <a:spLocks noGrp="1"/>
          </p:cNvSpPr>
          <p:nvPr>
            <p:ph type="title"/>
          </p:nvPr>
        </p:nvSpPr>
        <p:spPr/>
        <p:txBody>
          <a:bodyPr/>
          <a:lstStyle/>
          <a:p>
            <a:r>
              <a:rPr lang="en-IN" sz="3600" u="sng" dirty="0"/>
              <a:t>Natural Language Processing &amp; Natural Language Toolkit</a:t>
            </a:r>
            <a:endParaRPr lang="en-IN" sz="3600" dirty="0"/>
          </a:p>
        </p:txBody>
      </p:sp>
      <p:sp>
        <p:nvSpPr>
          <p:cNvPr id="3" name="Content Placeholder 2">
            <a:extLst>
              <a:ext uri="{FF2B5EF4-FFF2-40B4-BE49-F238E27FC236}">
                <a16:creationId xmlns:a16="http://schemas.microsoft.com/office/drawing/2014/main" id="{F4B699DB-C5BB-4E68-AE64-8460D063EF36}"/>
              </a:ext>
            </a:extLst>
          </p:cNvPr>
          <p:cNvSpPr>
            <a:spLocks noGrp="1"/>
          </p:cNvSpPr>
          <p:nvPr>
            <p:ph idx="1"/>
          </p:nvPr>
        </p:nvSpPr>
        <p:spPr/>
        <p:txBody>
          <a:bodyPr/>
          <a:lstStyle/>
          <a:p>
            <a:r>
              <a:rPr lang="en-IN" b="1" dirty="0"/>
              <a:t>NLP</a:t>
            </a:r>
          </a:p>
          <a:p>
            <a:pPr marL="457200" lvl="1" indent="0">
              <a:buNone/>
            </a:pPr>
            <a:r>
              <a:rPr lang="en-IN" b="1" dirty="0"/>
              <a:t>Natural Language Processing </a:t>
            </a:r>
            <a:r>
              <a:rPr lang="en-IN" dirty="0"/>
              <a:t>is a blanket term used to describe a machine’s ability to ingest what is said to it, break it down, comprehend its meaning, determine appropriate action, and respond back in language the user will understand</a:t>
            </a:r>
            <a:r>
              <a:rPr lang="en-IN" b="1" dirty="0"/>
              <a:t>.</a:t>
            </a:r>
          </a:p>
          <a:p>
            <a:pPr marL="457200" lvl="1" indent="0">
              <a:buNone/>
            </a:pPr>
            <a:r>
              <a:rPr lang="en-IN" dirty="0"/>
              <a:t>The input and output of an NLP system can be −</a:t>
            </a:r>
          </a:p>
          <a:p>
            <a:pPr lvl="1">
              <a:buFont typeface="Wingdings" panose="05000000000000000000" pitchFamily="2" charset="2"/>
              <a:buChar char="§"/>
            </a:pPr>
            <a:r>
              <a:rPr lang="en-IN" dirty="0"/>
              <a:t>Speech</a:t>
            </a:r>
          </a:p>
          <a:p>
            <a:pPr lvl="1">
              <a:buFont typeface="Wingdings" panose="05000000000000000000" pitchFamily="2" charset="2"/>
              <a:buChar char="§"/>
            </a:pPr>
            <a:r>
              <a:rPr lang="en-IN" dirty="0"/>
              <a:t>Written Text</a:t>
            </a:r>
            <a:endParaRPr lang="en-IN" b="1" dirty="0"/>
          </a:p>
          <a:p>
            <a:r>
              <a:rPr lang="en-IN" b="1" dirty="0"/>
              <a:t>NLTK</a:t>
            </a:r>
          </a:p>
          <a:p>
            <a:pPr marL="457200" lvl="1" indent="0">
              <a:buNone/>
            </a:pPr>
            <a:r>
              <a:rPr lang="en-IN" b="1" dirty="0"/>
              <a:t>Natural Language Toolkit </a:t>
            </a:r>
            <a:r>
              <a:rPr lang="en-IN" dirty="0"/>
              <a:t>in an open source NLP library, written in Python.</a:t>
            </a:r>
          </a:p>
          <a:p>
            <a:pPr marL="457200" lvl="1" indent="0">
              <a:buNone/>
            </a:pPr>
            <a:r>
              <a:rPr lang="en-IN" dirty="0"/>
              <a:t>It contains text processing libraries.</a:t>
            </a:r>
          </a:p>
          <a:p>
            <a:endParaRPr lang="en-IN" dirty="0"/>
          </a:p>
        </p:txBody>
      </p:sp>
    </p:spTree>
    <p:extLst>
      <p:ext uri="{BB962C8B-B14F-4D97-AF65-F5344CB8AC3E}">
        <p14:creationId xmlns:p14="http://schemas.microsoft.com/office/powerpoint/2010/main" val="4222599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EEEF-A5BF-416E-AD26-A6D7298C3036}"/>
              </a:ext>
            </a:extLst>
          </p:cNvPr>
          <p:cNvSpPr>
            <a:spLocks noGrp="1"/>
          </p:cNvSpPr>
          <p:nvPr>
            <p:ph type="title"/>
          </p:nvPr>
        </p:nvSpPr>
        <p:spPr/>
        <p:txBody>
          <a:bodyPr/>
          <a:lstStyle/>
          <a:p>
            <a:r>
              <a:rPr lang="en-IN" u="sng" dirty="0"/>
              <a:t>Intermediate Chat Bot Progress</a:t>
            </a:r>
          </a:p>
        </p:txBody>
      </p:sp>
      <p:sp>
        <p:nvSpPr>
          <p:cNvPr id="3" name="Content Placeholder 2">
            <a:extLst>
              <a:ext uri="{FF2B5EF4-FFF2-40B4-BE49-F238E27FC236}">
                <a16:creationId xmlns:a16="http://schemas.microsoft.com/office/drawing/2014/main" id="{6BDDC66F-6A49-489F-9C55-B1E42795DF53}"/>
              </a:ext>
            </a:extLst>
          </p:cNvPr>
          <p:cNvSpPr>
            <a:spLocks noGrp="1"/>
          </p:cNvSpPr>
          <p:nvPr>
            <p:ph idx="1"/>
          </p:nvPr>
        </p:nvSpPr>
        <p:spPr>
          <a:xfrm>
            <a:off x="645132" y="1698111"/>
            <a:ext cx="9404722" cy="4550288"/>
          </a:xfrm>
        </p:spPr>
        <p:txBody>
          <a:bodyPr>
            <a:normAutofit/>
          </a:bodyPr>
          <a:lstStyle/>
          <a:p>
            <a:r>
              <a:rPr lang="en-IN" dirty="0"/>
              <a:t>Installation of </a:t>
            </a:r>
            <a:r>
              <a:rPr lang="en-IN" dirty="0" err="1"/>
              <a:t>ChatterBot</a:t>
            </a:r>
            <a:r>
              <a:rPr lang="en-IN" dirty="0"/>
              <a:t>:</a:t>
            </a:r>
          </a:p>
          <a:p>
            <a:endParaRPr lang="en-IN" dirty="0"/>
          </a:p>
          <a:p>
            <a:pPr algn="just"/>
            <a:r>
              <a:rPr lang="en-IN" dirty="0"/>
              <a:t>Before interacting with the chatbot, </a:t>
            </a:r>
          </a:p>
          <a:p>
            <a:pPr marL="0" indent="0" algn="just">
              <a:buNone/>
            </a:pPr>
            <a:r>
              <a:rPr lang="en-IN" dirty="0"/>
              <a:t>     one needs to train the chatbot.</a:t>
            </a:r>
          </a:p>
          <a:p>
            <a:pPr marL="0" indent="0" algn="just">
              <a:buNone/>
            </a:pPr>
            <a:r>
              <a:rPr lang="en-IN" dirty="0"/>
              <a:t>     Dataset used is appropriate for a </a:t>
            </a:r>
          </a:p>
          <a:p>
            <a:pPr marL="0" indent="0" algn="just">
              <a:buNone/>
            </a:pPr>
            <a:r>
              <a:rPr lang="en-IN" dirty="0"/>
              <a:t>     simple English conversation.</a:t>
            </a:r>
          </a:p>
          <a:p>
            <a:pPr algn="just"/>
            <a:r>
              <a:rPr lang="en-IN" dirty="0"/>
              <a:t>Running the program:</a:t>
            </a:r>
          </a:p>
          <a:p>
            <a:pPr lvl="1" algn="just"/>
            <a:r>
              <a:rPr lang="en-IN" dirty="0"/>
              <a:t>Training python program</a:t>
            </a:r>
          </a:p>
          <a:p>
            <a:pPr marL="457200" lvl="1" indent="0">
              <a:buNone/>
            </a:pPr>
            <a:endParaRPr lang="en-IN" dirty="0"/>
          </a:p>
          <a:p>
            <a:pPr lvl="1"/>
            <a:r>
              <a:rPr lang="en-IN" dirty="0"/>
              <a:t>Output program</a:t>
            </a:r>
          </a:p>
          <a:p>
            <a:endParaRPr lang="en-IN" dirty="0"/>
          </a:p>
          <a:p>
            <a:endParaRPr lang="en-IN" dirty="0"/>
          </a:p>
        </p:txBody>
      </p:sp>
      <p:sp>
        <p:nvSpPr>
          <p:cNvPr id="4" name="AutoShape 2" descr="ChatterBot process flow diagram">
            <a:extLst>
              <a:ext uri="{FF2B5EF4-FFF2-40B4-BE49-F238E27FC236}">
                <a16:creationId xmlns:a16="http://schemas.microsoft.com/office/drawing/2014/main" id="{99439E23-9D60-4411-8DC8-1ED4ED2BB8A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F57EAFF9-0799-4EC6-964D-7A5DF4948A14}"/>
              </a:ext>
            </a:extLst>
          </p:cNvPr>
          <p:cNvPicPr>
            <a:picLocks noChangeAspect="1"/>
          </p:cNvPicPr>
          <p:nvPr/>
        </p:nvPicPr>
        <p:blipFill rotWithShape="1">
          <a:blip r:embed="rId2"/>
          <a:srcRect l="16311" t="29935" r="48750" b="65307"/>
          <a:stretch/>
        </p:blipFill>
        <p:spPr>
          <a:xfrm>
            <a:off x="5468646" y="1819911"/>
            <a:ext cx="4259801" cy="326298"/>
          </a:xfrm>
          <a:prstGeom prst="rect">
            <a:avLst/>
          </a:prstGeom>
        </p:spPr>
      </p:pic>
      <p:pic>
        <p:nvPicPr>
          <p:cNvPr id="9" name="Picture 8">
            <a:extLst>
              <a:ext uri="{FF2B5EF4-FFF2-40B4-BE49-F238E27FC236}">
                <a16:creationId xmlns:a16="http://schemas.microsoft.com/office/drawing/2014/main" id="{AAE30636-E64A-4708-B3D4-176AA7AB2DB4}"/>
              </a:ext>
            </a:extLst>
          </p:cNvPr>
          <p:cNvPicPr>
            <a:picLocks noChangeAspect="1"/>
          </p:cNvPicPr>
          <p:nvPr/>
        </p:nvPicPr>
        <p:blipFill rotWithShape="1">
          <a:blip r:embed="rId3"/>
          <a:srcRect l="22850" t="60472" r="59170" b="35258"/>
          <a:stretch/>
        </p:blipFill>
        <p:spPr>
          <a:xfrm>
            <a:off x="5468646" y="1405148"/>
            <a:ext cx="4259801" cy="292963"/>
          </a:xfrm>
          <a:prstGeom prst="rect">
            <a:avLst/>
          </a:prstGeom>
        </p:spPr>
      </p:pic>
      <p:pic>
        <p:nvPicPr>
          <p:cNvPr id="11" name="Picture 10">
            <a:extLst>
              <a:ext uri="{FF2B5EF4-FFF2-40B4-BE49-F238E27FC236}">
                <a16:creationId xmlns:a16="http://schemas.microsoft.com/office/drawing/2014/main" id="{BD23B4B6-FD98-4F93-AE59-59A412520CC6}"/>
              </a:ext>
            </a:extLst>
          </p:cNvPr>
          <p:cNvPicPr>
            <a:picLocks noChangeAspect="1"/>
          </p:cNvPicPr>
          <p:nvPr/>
        </p:nvPicPr>
        <p:blipFill rotWithShape="1">
          <a:blip r:embed="rId4"/>
          <a:srcRect l="15647" t="34306" r="40373" b="7894"/>
          <a:stretch/>
        </p:blipFill>
        <p:spPr>
          <a:xfrm>
            <a:off x="6096000" y="2426037"/>
            <a:ext cx="5214150" cy="2227381"/>
          </a:xfrm>
          <a:prstGeom prst="rect">
            <a:avLst/>
          </a:prstGeom>
        </p:spPr>
      </p:pic>
      <p:pic>
        <p:nvPicPr>
          <p:cNvPr id="1028" name="Picture 4" descr="How to Build an Easy, Quick and Essentially Useless Chatbot Using ...">
            <a:extLst>
              <a:ext uri="{FF2B5EF4-FFF2-40B4-BE49-F238E27FC236}">
                <a16:creationId xmlns:a16="http://schemas.microsoft.com/office/drawing/2014/main" id="{B2BB7FD6-C82C-4DF5-9827-CFA5D1FB8D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808555"/>
            <a:ext cx="5214151" cy="1885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869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FF42C-3CCB-4F45-ADD1-9B2383B4E47F}"/>
              </a:ext>
            </a:extLst>
          </p:cNvPr>
          <p:cNvSpPr>
            <a:spLocks noGrp="1"/>
          </p:cNvSpPr>
          <p:nvPr>
            <p:ph type="title"/>
          </p:nvPr>
        </p:nvSpPr>
        <p:spPr/>
        <p:txBody>
          <a:bodyPr/>
          <a:lstStyle/>
          <a:p>
            <a:r>
              <a:rPr lang="en-IN" u="sng" dirty="0"/>
              <a:t>Aims for the Chatbot</a:t>
            </a:r>
          </a:p>
        </p:txBody>
      </p:sp>
      <p:sp>
        <p:nvSpPr>
          <p:cNvPr id="3" name="Content Placeholder 2">
            <a:extLst>
              <a:ext uri="{FF2B5EF4-FFF2-40B4-BE49-F238E27FC236}">
                <a16:creationId xmlns:a16="http://schemas.microsoft.com/office/drawing/2014/main" id="{92116C3D-2B3F-4D3B-A29A-86912CC1E6E6}"/>
              </a:ext>
            </a:extLst>
          </p:cNvPr>
          <p:cNvSpPr>
            <a:spLocks noGrp="1"/>
          </p:cNvSpPr>
          <p:nvPr>
            <p:ph idx="1"/>
          </p:nvPr>
        </p:nvSpPr>
        <p:spPr>
          <a:xfrm>
            <a:off x="772358" y="1853248"/>
            <a:ext cx="9969624" cy="4395152"/>
          </a:xfrm>
        </p:spPr>
        <p:txBody>
          <a:bodyPr/>
          <a:lstStyle/>
          <a:p>
            <a:pPr algn="just"/>
            <a:r>
              <a:rPr lang="en-IN" dirty="0"/>
              <a:t>To be able to modify the dataset, and include mathematical questions and answer to help engage the driver.</a:t>
            </a:r>
          </a:p>
          <a:p>
            <a:pPr marL="0" indent="0" algn="just">
              <a:buNone/>
            </a:pPr>
            <a:endParaRPr lang="en-IN" dirty="0"/>
          </a:p>
          <a:p>
            <a:pPr algn="just"/>
            <a:r>
              <a:rPr lang="en-IN" dirty="0"/>
              <a:t>Integrate alarm system with the chatbot.</a:t>
            </a:r>
          </a:p>
          <a:p>
            <a:pPr marL="0" indent="0" algn="just">
              <a:buNone/>
            </a:pPr>
            <a:endParaRPr lang="en-IN" dirty="0"/>
          </a:p>
          <a:p>
            <a:pPr algn="just"/>
            <a:r>
              <a:rPr lang="en-IN" dirty="0"/>
              <a:t>Integrate music system with the existing chatbot.</a:t>
            </a:r>
          </a:p>
          <a:p>
            <a:endParaRPr lang="en-IN" dirty="0"/>
          </a:p>
        </p:txBody>
      </p:sp>
    </p:spTree>
    <p:extLst>
      <p:ext uri="{BB962C8B-B14F-4D97-AF65-F5344CB8AC3E}">
        <p14:creationId xmlns:p14="http://schemas.microsoft.com/office/powerpoint/2010/main" val="411962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B7D0A-D156-4B0A-81B6-4C24FABB7C7C}"/>
              </a:ext>
            </a:extLst>
          </p:cNvPr>
          <p:cNvSpPr>
            <a:spLocks noGrp="1"/>
          </p:cNvSpPr>
          <p:nvPr>
            <p:ph type="title"/>
          </p:nvPr>
        </p:nvSpPr>
        <p:spPr/>
        <p:txBody>
          <a:bodyPr/>
          <a:lstStyle/>
          <a:p>
            <a:r>
              <a:rPr lang="en-IN" u="sng" dirty="0"/>
              <a:t>SYSTEM REQUIREMENTS</a:t>
            </a:r>
          </a:p>
        </p:txBody>
      </p:sp>
      <p:sp>
        <p:nvSpPr>
          <p:cNvPr id="3" name="Content Placeholder 2">
            <a:extLst>
              <a:ext uri="{FF2B5EF4-FFF2-40B4-BE49-F238E27FC236}">
                <a16:creationId xmlns:a16="http://schemas.microsoft.com/office/drawing/2014/main" id="{E91A26C1-8D6D-4200-9F34-0E9F8AF617B8}"/>
              </a:ext>
            </a:extLst>
          </p:cNvPr>
          <p:cNvSpPr>
            <a:spLocks noGrp="1"/>
          </p:cNvSpPr>
          <p:nvPr>
            <p:ph idx="1"/>
          </p:nvPr>
        </p:nvSpPr>
        <p:spPr>
          <a:xfrm>
            <a:off x="816746" y="1633492"/>
            <a:ext cx="9163867" cy="4598632"/>
          </a:xfrm>
        </p:spPr>
        <p:txBody>
          <a:bodyPr/>
          <a:lstStyle/>
          <a:p>
            <a:r>
              <a:rPr lang="en-US" dirty="0"/>
              <a:t>windows 7/8/10 or Ubuntu or OS X</a:t>
            </a:r>
          </a:p>
          <a:p>
            <a:r>
              <a:rPr lang="en-US" dirty="0"/>
              <a:t>Memory: 2 GB</a:t>
            </a:r>
          </a:p>
          <a:p>
            <a:r>
              <a:rPr lang="en-US" dirty="0"/>
              <a:t>Graphics: Intel Integrated Graphics Card, Open CV</a:t>
            </a:r>
          </a:p>
          <a:p>
            <a:r>
              <a:rPr lang="en-US" dirty="0"/>
              <a:t>Video Camera or Web cam</a:t>
            </a:r>
          </a:p>
          <a:p>
            <a:r>
              <a:rPr lang="en-US" dirty="0"/>
              <a:t>Audio Receiver </a:t>
            </a:r>
          </a:p>
          <a:p>
            <a:r>
              <a:rPr lang="en-US" dirty="0"/>
              <a:t>Speaker</a:t>
            </a:r>
          </a:p>
        </p:txBody>
      </p:sp>
    </p:spTree>
    <p:extLst>
      <p:ext uri="{BB962C8B-B14F-4D97-AF65-F5344CB8AC3E}">
        <p14:creationId xmlns:p14="http://schemas.microsoft.com/office/powerpoint/2010/main" val="3098126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C1398-5172-47D2-AC87-4D5372283342}"/>
              </a:ext>
            </a:extLst>
          </p:cNvPr>
          <p:cNvSpPr>
            <a:spLocks noGrp="1"/>
          </p:cNvSpPr>
          <p:nvPr>
            <p:ph type="ctrTitle"/>
          </p:nvPr>
        </p:nvSpPr>
        <p:spPr>
          <a:xfrm>
            <a:off x="1154955" y="2099732"/>
            <a:ext cx="9737946" cy="1522357"/>
          </a:xfrm>
        </p:spPr>
        <p:txBody>
          <a:bodyPr/>
          <a:lstStyle/>
          <a:p>
            <a:pPr algn="ctr"/>
            <a:r>
              <a:rPr lang="en-IN" dirty="0"/>
              <a:t>THANK YOU</a:t>
            </a:r>
          </a:p>
        </p:txBody>
      </p:sp>
      <p:sp>
        <p:nvSpPr>
          <p:cNvPr id="3" name="Subtitle 2">
            <a:extLst>
              <a:ext uri="{FF2B5EF4-FFF2-40B4-BE49-F238E27FC236}">
                <a16:creationId xmlns:a16="http://schemas.microsoft.com/office/drawing/2014/main" id="{54F47CA3-4F74-468E-A16F-97B05B3E69B5}"/>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217191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31597-DC6E-4D54-B4E1-B6A8D0007461}"/>
              </a:ext>
            </a:extLst>
          </p:cNvPr>
          <p:cNvSpPr>
            <a:spLocks noGrp="1"/>
          </p:cNvSpPr>
          <p:nvPr>
            <p:ph type="title"/>
          </p:nvPr>
        </p:nvSpPr>
        <p:spPr>
          <a:xfrm>
            <a:off x="646111" y="443841"/>
            <a:ext cx="9404723" cy="1400530"/>
          </a:xfrm>
        </p:spPr>
        <p:txBody>
          <a:bodyPr/>
          <a:lstStyle/>
          <a:p>
            <a:r>
              <a:rPr lang="en-US" u="sng" dirty="0"/>
              <a:t>OBJECTIVES</a:t>
            </a:r>
            <a:endParaRPr lang="en-IN" u="sng" dirty="0"/>
          </a:p>
        </p:txBody>
      </p:sp>
      <p:sp>
        <p:nvSpPr>
          <p:cNvPr id="3" name="Content Placeholder 2">
            <a:extLst>
              <a:ext uri="{FF2B5EF4-FFF2-40B4-BE49-F238E27FC236}">
                <a16:creationId xmlns:a16="http://schemas.microsoft.com/office/drawing/2014/main" id="{245A4803-6C9B-4B3C-B7C6-2D0FB2DCEA19}"/>
              </a:ext>
            </a:extLst>
          </p:cNvPr>
          <p:cNvSpPr>
            <a:spLocks noGrp="1"/>
          </p:cNvSpPr>
          <p:nvPr>
            <p:ph idx="1"/>
          </p:nvPr>
        </p:nvSpPr>
        <p:spPr>
          <a:xfrm>
            <a:off x="719092" y="2052918"/>
            <a:ext cx="9330762" cy="4195481"/>
          </a:xfrm>
        </p:spPr>
        <p:txBody>
          <a:bodyPr/>
          <a:lstStyle/>
          <a:p>
            <a:r>
              <a:rPr lang="en-US" dirty="0"/>
              <a:t>To develop a system using machine learning that can prevent a driver from getting distracted or drowsy while driving.</a:t>
            </a:r>
          </a:p>
          <a:p>
            <a:pPr marL="0" indent="0">
              <a:buNone/>
            </a:pPr>
            <a:endParaRPr lang="en-US" dirty="0"/>
          </a:p>
          <a:p>
            <a:r>
              <a:rPr lang="en-US" dirty="0"/>
              <a:t>To overcome the problem related to accidents leads to a need to design a system that keeps the driver focused on the road.</a:t>
            </a:r>
          </a:p>
          <a:p>
            <a:endParaRPr lang="en-US" dirty="0"/>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2377261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84076-99CE-4585-A9C0-C9EF11FBA942}"/>
              </a:ext>
            </a:extLst>
          </p:cNvPr>
          <p:cNvSpPr>
            <a:spLocks noGrp="1"/>
          </p:cNvSpPr>
          <p:nvPr>
            <p:ph type="title"/>
          </p:nvPr>
        </p:nvSpPr>
        <p:spPr>
          <a:xfrm>
            <a:off x="630315" y="532660"/>
            <a:ext cx="10265766" cy="1091862"/>
          </a:xfrm>
        </p:spPr>
        <p:txBody>
          <a:bodyPr/>
          <a:lstStyle/>
          <a:p>
            <a:r>
              <a:rPr lang="en-IN" u="sng" dirty="0"/>
              <a:t>TENSORFLOW</a:t>
            </a:r>
          </a:p>
        </p:txBody>
      </p:sp>
      <p:sp>
        <p:nvSpPr>
          <p:cNvPr id="3" name="Content Placeholder 2">
            <a:extLst>
              <a:ext uri="{FF2B5EF4-FFF2-40B4-BE49-F238E27FC236}">
                <a16:creationId xmlns:a16="http://schemas.microsoft.com/office/drawing/2014/main" id="{F9D90A6E-1202-47A9-B9B0-B34AC12AB746}"/>
              </a:ext>
            </a:extLst>
          </p:cNvPr>
          <p:cNvSpPr>
            <a:spLocks noGrp="1"/>
          </p:cNvSpPr>
          <p:nvPr>
            <p:ph idx="1"/>
          </p:nvPr>
        </p:nvSpPr>
        <p:spPr>
          <a:xfrm>
            <a:off x="798990" y="1722268"/>
            <a:ext cx="9960745" cy="4526131"/>
          </a:xfrm>
        </p:spPr>
        <p:txBody>
          <a:bodyPr/>
          <a:lstStyle/>
          <a:p>
            <a:pPr algn="just"/>
            <a:r>
              <a:rPr lang="en-US" dirty="0"/>
              <a:t>TensorFlow is an open-source library for Deep Learning and Machine learning.</a:t>
            </a:r>
            <a:r>
              <a:rPr lang="en-GB" dirty="0"/>
              <a:t> It is called TensorFlow because it takes input as a multi-dimensional array, also known as </a:t>
            </a:r>
            <a:r>
              <a:rPr lang="en-GB" b="1" dirty="0"/>
              <a:t>tensors</a:t>
            </a:r>
            <a:r>
              <a:rPr lang="en-GB" dirty="0"/>
              <a:t>.</a:t>
            </a:r>
          </a:p>
          <a:p>
            <a:pPr algn="just"/>
            <a:endParaRPr lang="en-US" dirty="0"/>
          </a:p>
          <a:p>
            <a:pPr algn="just"/>
            <a:r>
              <a:rPr lang="en-US" dirty="0"/>
              <a:t>It is mainly used for Classification, Perception, Understanding, Discovering, Prediction and Creation.</a:t>
            </a:r>
          </a:p>
          <a:p>
            <a:pPr algn="just"/>
            <a:endParaRPr lang="en-US" dirty="0"/>
          </a:p>
          <a:p>
            <a:pPr algn="just"/>
            <a:r>
              <a:rPr lang="en-US" sz="1800" b="1" dirty="0"/>
              <a:t>Advantages</a:t>
            </a:r>
            <a:r>
              <a:rPr lang="en-US" sz="1800" dirty="0"/>
              <a:t>: Parallelism, Distributed execution, Compilation, Portability</a:t>
            </a:r>
          </a:p>
          <a:p>
            <a:pPr marL="0" indent="0" algn="just">
              <a:buNone/>
            </a:pPr>
            <a:endParaRPr lang="en-US" sz="1800" dirty="0"/>
          </a:p>
          <a:p>
            <a:pPr algn="just"/>
            <a:r>
              <a:rPr lang="en-US" sz="1800" dirty="0"/>
              <a:t>Runs on desktop and mobile devices such as</a:t>
            </a:r>
            <a:r>
              <a:rPr lang="en-US" sz="1800" b="1" dirty="0"/>
              <a:t> </a:t>
            </a:r>
            <a:r>
              <a:rPr lang="en-US" sz="1800" dirty="0"/>
              <a:t>Linux,</a:t>
            </a:r>
            <a:r>
              <a:rPr lang="en-US" sz="1800" b="1" dirty="0"/>
              <a:t> </a:t>
            </a:r>
            <a:r>
              <a:rPr lang="en-US" sz="1800" dirty="0"/>
              <a:t>macOS, iOS,</a:t>
            </a:r>
            <a:r>
              <a:rPr lang="en-US" sz="1800" b="1" dirty="0"/>
              <a:t> </a:t>
            </a:r>
            <a:r>
              <a:rPr lang="en-US" sz="1800" dirty="0"/>
              <a:t>Android,</a:t>
            </a:r>
            <a:r>
              <a:rPr lang="en-US" sz="1800" b="1" dirty="0"/>
              <a:t> </a:t>
            </a:r>
            <a:r>
              <a:rPr lang="en-US" sz="1800" dirty="0"/>
              <a:t>Raspberry pi and Windows .</a:t>
            </a:r>
          </a:p>
          <a:p>
            <a:pPr marL="0" indent="0" algn="just">
              <a:buNone/>
            </a:pPr>
            <a:endParaRPr lang="en-US" sz="1800" dirty="0"/>
          </a:p>
          <a:p>
            <a:pPr marL="0" indent="0" algn="just">
              <a:buNone/>
            </a:pPr>
            <a:endParaRPr lang="en-US" sz="1800" dirty="0"/>
          </a:p>
          <a:p>
            <a:endParaRPr lang="en-US" sz="1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81133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1CA85-AF18-48B2-9915-95253398C4E5}"/>
              </a:ext>
            </a:extLst>
          </p:cNvPr>
          <p:cNvSpPr>
            <a:spLocks noGrp="1"/>
          </p:cNvSpPr>
          <p:nvPr>
            <p:ph type="title"/>
          </p:nvPr>
        </p:nvSpPr>
        <p:spPr>
          <a:xfrm>
            <a:off x="665825" y="461638"/>
            <a:ext cx="10370912" cy="1157947"/>
          </a:xfrm>
        </p:spPr>
        <p:txBody>
          <a:bodyPr/>
          <a:lstStyle/>
          <a:p>
            <a:r>
              <a:rPr lang="en-IN" dirty="0"/>
              <a:t>TensorFlow Architecture</a:t>
            </a:r>
          </a:p>
        </p:txBody>
      </p:sp>
      <p:sp>
        <p:nvSpPr>
          <p:cNvPr id="3" name="Content Placeholder 2">
            <a:extLst>
              <a:ext uri="{FF2B5EF4-FFF2-40B4-BE49-F238E27FC236}">
                <a16:creationId xmlns:a16="http://schemas.microsoft.com/office/drawing/2014/main" id="{7D66170A-9B8D-4871-911B-98584A560FD3}"/>
              </a:ext>
            </a:extLst>
          </p:cNvPr>
          <p:cNvSpPr>
            <a:spLocks noGrp="1"/>
          </p:cNvSpPr>
          <p:nvPr>
            <p:ph idx="1"/>
          </p:nvPr>
        </p:nvSpPr>
        <p:spPr>
          <a:xfrm>
            <a:off x="665825" y="1731145"/>
            <a:ext cx="10601731" cy="4833589"/>
          </a:xfrm>
        </p:spPr>
        <p:txBody>
          <a:bodyPr>
            <a:normAutofit/>
          </a:bodyPr>
          <a:lstStyle/>
          <a:p>
            <a:pPr algn="just"/>
            <a:r>
              <a:rPr lang="en-US" dirty="0"/>
              <a:t>TensorFlow architecture includes :</a:t>
            </a:r>
          </a:p>
          <a:p>
            <a:pPr lvl="1" algn="just"/>
            <a:r>
              <a:rPr lang="en-IN" dirty="0"/>
              <a:t>1) Data Collection and processing</a:t>
            </a:r>
          </a:p>
          <a:p>
            <a:pPr lvl="1" algn="just"/>
            <a:r>
              <a:rPr lang="en-IN" dirty="0"/>
              <a:t>2) Model Development</a:t>
            </a:r>
          </a:p>
          <a:p>
            <a:pPr lvl="1" algn="just"/>
            <a:r>
              <a:rPr lang="en-IN" dirty="0"/>
              <a:t>3) Model Training and estimating</a:t>
            </a:r>
          </a:p>
          <a:p>
            <a:pPr lvl="1" algn="just"/>
            <a:endParaRPr lang="en-IN" dirty="0"/>
          </a:p>
          <a:p>
            <a:pPr algn="just"/>
            <a:r>
              <a:rPr lang="en-GB" dirty="0"/>
              <a:t>Here we are implementing Convolutional Neural Networks (CNN) with TensorFlow</a:t>
            </a:r>
          </a:p>
          <a:p>
            <a:pPr algn="just"/>
            <a:r>
              <a:rPr lang="en-GB" dirty="0"/>
              <a:t> </a:t>
            </a:r>
            <a:r>
              <a:rPr lang="en-GB" b="1" dirty="0"/>
              <a:t>CNN</a:t>
            </a:r>
            <a:r>
              <a:rPr lang="en-GB" dirty="0"/>
              <a:t>: Convolutional</a:t>
            </a:r>
            <a:r>
              <a:rPr lang="en-GB" b="1" dirty="0"/>
              <a:t> </a:t>
            </a:r>
            <a:r>
              <a:rPr lang="en-GB" dirty="0"/>
              <a:t>neural</a:t>
            </a:r>
            <a:r>
              <a:rPr lang="en-GB" b="1" dirty="0"/>
              <a:t> </a:t>
            </a:r>
            <a:r>
              <a:rPr lang="en-GB" dirty="0"/>
              <a:t>networks (CNN) are the architecture behind computer vision applications.</a:t>
            </a:r>
          </a:p>
          <a:p>
            <a:pPr algn="just"/>
            <a:r>
              <a:rPr lang="en-GB" dirty="0"/>
              <a:t>It usually refers to a deep convolutional network for object recognition developed and trained by Oxford's renowned Visual Geometry Group (VGG), which achieved very good performance on the ImageNet dataset.</a:t>
            </a:r>
          </a:p>
        </p:txBody>
      </p:sp>
      <p:sp>
        <p:nvSpPr>
          <p:cNvPr id="4" name="Rectangle 3">
            <a:extLst>
              <a:ext uri="{FF2B5EF4-FFF2-40B4-BE49-F238E27FC236}">
                <a16:creationId xmlns:a16="http://schemas.microsoft.com/office/drawing/2014/main" id="{F6D1163C-C52E-4864-A1AC-B4B6FF74E35B}"/>
              </a:ext>
            </a:extLst>
          </p:cNvPr>
          <p:cNvSpPr/>
          <p:nvPr/>
        </p:nvSpPr>
        <p:spPr>
          <a:xfrm>
            <a:off x="1263588" y="4375342"/>
            <a:ext cx="10003967" cy="369332"/>
          </a:xfrm>
          <a:prstGeom prst="rect">
            <a:avLst/>
          </a:prstGeom>
        </p:spPr>
        <p:txBody>
          <a:bodyPr wrap="square">
            <a:spAutoFit/>
          </a:bodyPr>
          <a:lstStyle/>
          <a:p>
            <a:endParaRPr lang="en-GB" b="1" dirty="0"/>
          </a:p>
        </p:txBody>
      </p:sp>
    </p:spTree>
    <p:extLst>
      <p:ext uri="{BB962C8B-B14F-4D97-AF65-F5344CB8AC3E}">
        <p14:creationId xmlns:p14="http://schemas.microsoft.com/office/powerpoint/2010/main" val="1057970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A0624-3221-4E9E-B08B-DA550703C0B8}"/>
              </a:ext>
            </a:extLst>
          </p:cNvPr>
          <p:cNvSpPr>
            <a:spLocks noGrp="1"/>
          </p:cNvSpPr>
          <p:nvPr>
            <p:ph type="ctrTitle"/>
          </p:nvPr>
        </p:nvSpPr>
        <p:spPr>
          <a:xfrm>
            <a:off x="1154955" y="861134"/>
            <a:ext cx="9959888" cy="2352583"/>
          </a:xfrm>
        </p:spPr>
        <p:txBody>
          <a:bodyPr/>
          <a:lstStyle/>
          <a:p>
            <a:pPr algn="ctr"/>
            <a:r>
              <a:rPr lang="en-IN" u="sng" dirty="0"/>
              <a:t>METHODOLOGY</a:t>
            </a:r>
          </a:p>
        </p:txBody>
      </p:sp>
      <p:sp>
        <p:nvSpPr>
          <p:cNvPr id="3" name="Subtitle 2">
            <a:extLst>
              <a:ext uri="{FF2B5EF4-FFF2-40B4-BE49-F238E27FC236}">
                <a16:creationId xmlns:a16="http://schemas.microsoft.com/office/drawing/2014/main" id="{801A68A1-A428-4CD5-A9C2-897E4CF1C5F7}"/>
              </a:ext>
            </a:extLst>
          </p:cNvPr>
          <p:cNvSpPr>
            <a:spLocks noGrp="1"/>
          </p:cNvSpPr>
          <p:nvPr>
            <p:ph type="subTitle" idx="1"/>
          </p:nvPr>
        </p:nvSpPr>
        <p:spPr>
          <a:xfrm>
            <a:off x="4376690" y="3213717"/>
            <a:ext cx="6225359" cy="861420"/>
          </a:xfrm>
        </p:spPr>
        <p:txBody>
          <a:bodyPr/>
          <a:lstStyle/>
          <a:p>
            <a:r>
              <a:rPr lang="en-IN" dirty="0"/>
              <a:t>And progress report</a:t>
            </a:r>
          </a:p>
        </p:txBody>
      </p:sp>
    </p:spTree>
    <p:extLst>
      <p:ext uri="{BB962C8B-B14F-4D97-AF65-F5344CB8AC3E}">
        <p14:creationId xmlns:p14="http://schemas.microsoft.com/office/powerpoint/2010/main" val="809938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EB2C6-CC37-4582-9AE7-6526E187ECAD}"/>
              </a:ext>
            </a:extLst>
          </p:cNvPr>
          <p:cNvSpPr>
            <a:spLocks noGrp="1"/>
          </p:cNvSpPr>
          <p:nvPr>
            <p:ph type="title"/>
          </p:nvPr>
        </p:nvSpPr>
        <p:spPr/>
        <p:txBody>
          <a:bodyPr/>
          <a:lstStyle/>
          <a:p>
            <a:r>
              <a:rPr lang="en-IN" u="sng" dirty="0"/>
              <a:t>Eye Detection:</a:t>
            </a:r>
          </a:p>
        </p:txBody>
      </p:sp>
      <p:sp>
        <p:nvSpPr>
          <p:cNvPr id="3" name="Content Placeholder 2">
            <a:extLst>
              <a:ext uri="{FF2B5EF4-FFF2-40B4-BE49-F238E27FC236}">
                <a16:creationId xmlns:a16="http://schemas.microsoft.com/office/drawing/2014/main" id="{197582A2-5976-4F7B-8B7E-EDE20659DCF7}"/>
              </a:ext>
            </a:extLst>
          </p:cNvPr>
          <p:cNvSpPr>
            <a:spLocks noGrp="1"/>
          </p:cNvSpPr>
          <p:nvPr>
            <p:ph sz="half" idx="1"/>
          </p:nvPr>
        </p:nvSpPr>
        <p:spPr>
          <a:xfrm>
            <a:off x="732337" y="1681127"/>
            <a:ext cx="5263258" cy="3545231"/>
          </a:xfrm>
        </p:spPr>
        <p:txBody>
          <a:bodyPr/>
          <a:lstStyle/>
          <a:p>
            <a:r>
              <a:rPr lang="en-IN" b="1" dirty="0"/>
              <a:t>Eye Landmark Detection:</a:t>
            </a:r>
          </a:p>
          <a:p>
            <a:pPr marL="0" indent="0" algn="just">
              <a:buNone/>
            </a:pPr>
            <a:r>
              <a:rPr lang="en-IN" dirty="0"/>
              <a:t>Each eye is represented by 6 </a:t>
            </a:r>
            <a:r>
              <a:rPr lang="en-IN" i="1" dirty="0"/>
              <a:t>(x, y)</a:t>
            </a:r>
            <a:r>
              <a:rPr lang="en-IN" dirty="0"/>
              <a:t>-coordinates, starting at the left-corner of the eye (as if you were looking at the person), and then working clockwise around the remainder of the region: </a:t>
            </a:r>
          </a:p>
          <a:p>
            <a:pPr marL="0" indent="0">
              <a:buNone/>
            </a:pPr>
            <a:endParaRPr lang="en-IN" dirty="0"/>
          </a:p>
        </p:txBody>
      </p:sp>
      <p:sp>
        <p:nvSpPr>
          <p:cNvPr id="6" name="Content Placeholder 5">
            <a:extLst>
              <a:ext uri="{FF2B5EF4-FFF2-40B4-BE49-F238E27FC236}">
                <a16:creationId xmlns:a16="http://schemas.microsoft.com/office/drawing/2014/main" id="{1B305D99-ECEA-41A9-9B52-AD9DCAD26E7D}"/>
              </a:ext>
            </a:extLst>
          </p:cNvPr>
          <p:cNvSpPr>
            <a:spLocks noGrp="1"/>
          </p:cNvSpPr>
          <p:nvPr>
            <p:ph sz="half" idx="2"/>
          </p:nvPr>
        </p:nvSpPr>
        <p:spPr>
          <a:xfrm>
            <a:off x="6497051" y="2743200"/>
            <a:ext cx="5372654" cy="2941758"/>
          </a:xfrm>
        </p:spPr>
        <p:txBody>
          <a:bodyPr/>
          <a:lstStyle/>
          <a:p>
            <a:r>
              <a:rPr lang="en-US" dirty="0"/>
              <a:t>It generates the Eye Aspect Ratio using the following formula:</a:t>
            </a:r>
            <a:br>
              <a:rPr lang="en-US" dirty="0"/>
            </a:br>
            <a:endParaRPr lang="en-US" dirty="0"/>
          </a:p>
          <a:p>
            <a:endParaRPr lang="en-US" dirty="0"/>
          </a:p>
          <a:p>
            <a:endParaRPr lang="en-IN" dirty="0"/>
          </a:p>
        </p:txBody>
      </p:sp>
      <p:pic>
        <p:nvPicPr>
          <p:cNvPr id="5" name="Picture 4">
            <a:extLst>
              <a:ext uri="{FF2B5EF4-FFF2-40B4-BE49-F238E27FC236}">
                <a16:creationId xmlns:a16="http://schemas.microsoft.com/office/drawing/2014/main" id="{41AF878A-C17C-4BC1-A879-FABF12B08EC5}"/>
              </a:ext>
            </a:extLst>
          </p:cNvPr>
          <p:cNvPicPr>
            <a:picLocks noChangeAspect="1"/>
          </p:cNvPicPr>
          <p:nvPr/>
        </p:nvPicPr>
        <p:blipFill>
          <a:blip r:embed="rId2"/>
          <a:stretch>
            <a:fillRect/>
          </a:stretch>
        </p:blipFill>
        <p:spPr>
          <a:xfrm>
            <a:off x="450489" y="3652143"/>
            <a:ext cx="5960336" cy="2088288"/>
          </a:xfrm>
          <a:prstGeom prst="rect">
            <a:avLst/>
          </a:prstGeom>
        </p:spPr>
      </p:pic>
      <p:pic>
        <p:nvPicPr>
          <p:cNvPr id="7" name="Picture 2">
            <a:extLst>
              <a:ext uri="{FF2B5EF4-FFF2-40B4-BE49-F238E27FC236}">
                <a16:creationId xmlns:a16="http://schemas.microsoft.com/office/drawing/2014/main" id="{A93CCCBE-9AAB-4ED1-B82D-72DAF45BD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8605" y="3652143"/>
            <a:ext cx="4942906" cy="1013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18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4DDC893-E5EF-4CDE-B040-BA5B53AADD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85F1A06D-D369-4974-8208-56120C5E7A9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DAD27A50-88D7-4E2A-8488-F2879768A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A47C6ACD-2325-48C6-B9F3-C21563A05E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1081DF83-4F35-4560-87E6-0DE8AAAC33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7C704F0F-1CD8-4DC1-AEE9-225958232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Picture 6" descr="A person posing for the camera&#10;&#10;Description automatically generated">
            <a:extLst>
              <a:ext uri="{FF2B5EF4-FFF2-40B4-BE49-F238E27FC236}">
                <a16:creationId xmlns:a16="http://schemas.microsoft.com/office/drawing/2014/main" id="{3DD0C848-087C-453F-B4DF-310CF47515EE}"/>
              </a:ext>
            </a:extLst>
          </p:cNvPr>
          <p:cNvPicPr>
            <a:picLocks noChangeAspect="1"/>
          </p:cNvPicPr>
          <p:nvPr/>
        </p:nvPicPr>
        <p:blipFill rotWithShape="1">
          <a:blip r:embed="rId7"/>
          <a:srcRect l="6500" r="-3" b="-3"/>
          <a:stretch/>
        </p:blipFill>
        <p:spPr>
          <a:xfrm>
            <a:off x="1" y="-5"/>
            <a:ext cx="6095695" cy="5019991"/>
          </a:xfrm>
          <a:custGeom>
            <a:avLst/>
            <a:gdLst/>
            <a:ahLst/>
            <a:cxnLst/>
            <a:rect l="l" t="t" r="r" b="b"/>
            <a:pathLst>
              <a:path w="6095999" h="5020241">
                <a:moveTo>
                  <a:pt x="0" y="0"/>
                </a:moveTo>
                <a:lnTo>
                  <a:pt x="6095999" y="0"/>
                </a:lnTo>
                <a:lnTo>
                  <a:pt x="6095999"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pic>
        <p:nvPicPr>
          <p:cNvPr id="3" name="Content Placeholder 2" descr="A person smiling for the camera&#10;&#10;Description automatically generated">
            <a:extLst>
              <a:ext uri="{FF2B5EF4-FFF2-40B4-BE49-F238E27FC236}">
                <a16:creationId xmlns:a16="http://schemas.microsoft.com/office/drawing/2014/main" id="{8177682F-F9AF-41C0-91FA-8DFB562EEA1C}"/>
              </a:ext>
            </a:extLst>
          </p:cNvPr>
          <p:cNvPicPr>
            <a:picLocks noGrp="1" noChangeAspect="1"/>
          </p:cNvPicPr>
          <p:nvPr>
            <p:ph idx="1"/>
          </p:nvPr>
        </p:nvPicPr>
        <p:blipFill rotWithShape="1">
          <a:blip r:embed="rId8"/>
          <a:srcRect t="1396" r="-2" b="-2"/>
          <a:stretch/>
        </p:blipFill>
        <p:spPr>
          <a:xfrm>
            <a:off x="6096000" y="9403"/>
            <a:ext cx="6095696" cy="4583103"/>
          </a:xfrm>
          <a:custGeom>
            <a:avLst/>
            <a:gdLst/>
            <a:ahLst/>
            <a:cxnLst/>
            <a:rect l="l" t="t" r="r" b="b"/>
            <a:pathLst>
              <a:path w="6095696" h="4583103">
                <a:moveTo>
                  <a:pt x="0" y="0"/>
                </a:moveTo>
                <a:lnTo>
                  <a:pt x="6095696" y="0"/>
                </a:lnTo>
                <a:lnTo>
                  <a:pt x="6095696" y="4057991"/>
                </a:lnTo>
                <a:lnTo>
                  <a:pt x="5818946" y="4110187"/>
                </a:lnTo>
                <a:lnTo>
                  <a:pt x="5543413" y="4159931"/>
                </a:lnTo>
                <a:lnTo>
                  <a:pt x="5266662" y="4208624"/>
                </a:lnTo>
                <a:lnTo>
                  <a:pt x="4988691" y="4250310"/>
                </a:lnTo>
                <a:lnTo>
                  <a:pt x="4711940" y="4292347"/>
                </a:lnTo>
                <a:lnTo>
                  <a:pt x="4433969" y="4331582"/>
                </a:lnTo>
                <a:lnTo>
                  <a:pt x="4159656" y="4365211"/>
                </a:lnTo>
                <a:lnTo>
                  <a:pt x="3881685" y="4397089"/>
                </a:lnTo>
                <a:lnTo>
                  <a:pt x="3604934" y="4426165"/>
                </a:lnTo>
                <a:lnTo>
                  <a:pt x="3333059" y="4451387"/>
                </a:lnTo>
                <a:lnTo>
                  <a:pt x="3057527" y="4476609"/>
                </a:lnTo>
                <a:lnTo>
                  <a:pt x="2785652" y="4497628"/>
                </a:lnTo>
                <a:lnTo>
                  <a:pt x="2513777" y="4514092"/>
                </a:lnTo>
                <a:lnTo>
                  <a:pt x="2243122" y="4531258"/>
                </a:lnTo>
                <a:lnTo>
                  <a:pt x="1974904" y="4545620"/>
                </a:lnTo>
                <a:lnTo>
                  <a:pt x="1709125" y="4555779"/>
                </a:lnTo>
                <a:lnTo>
                  <a:pt x="1443346" y="4564537"/>
                </a:lnTo>
                <a:lnTo>
                  <a:pt x="1180006" y="4572944"/>
                </a:lnTo>
                <a:lnTo>
                  <a:pt x="920323" y="4576798"/>
                </a:lnTo>
                <a:lnTo>
                  <a:pt x="660640" y="4581001"/>
                </a:lnTo>
                <a:lnTo>
                  <a:pt x="404614" y="4583103"/>
                </a:lnTo>
                <a:lnTo>
                  <a:pt x="151027" y="4581001"/>
                </a:lnTo>
                <a:lnTo>
                  <a:pt x="0" y="4581001"/>
                </a:lnTo>
                <a:close/>
              </a:path>
            </a:pathLst>
          </a:custGeom>
        </p:spPr>
      </p:pic>
      <p:sp>
        <p:nvSpPr>
          <p:cNvPr id="24"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26" name="Freeform: Shape 25">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C90F7DB-527B-4AFD-ADB7-5ED77197B3FF}"/>
              </a:ext>
            </a:extLst>
          </p:cNvPr>
          <p:cNvSpPr>
            <a:spLocks noGrp="1"/>
          </p:cNvSpPr>
          <p:nvPr>
            <p:ph type="title"/>
          </p:nvPr>
        </p:nvSpPr>
        <p:spPr>
          <a:xfrm>
            <a:off x="636916" y="4854346"/>
            <a:ext cx="10407602" cy="868026"/>
          </a:xfrm>
        </p:spPr>
        <p:txBody>
          <a:bodyPr vert="horz" lIns="91440" tIns="45720" rIns="91440" bIns="45720" rtlCol="0" anchor="b">
            <a:normAutofit/>
          </a:bodyPr>
          <a:lstStyle/>
          <a:p>
            <a:pPr>
              <a:lnSpc>
                <a:spcPct val="90000"/>
              </a:lnSpc>
            </a:pPr>
            <a:r>
              <a:rPr lang="en-US" sz="2600">
                <a:solidFill>
                  <a:srgbClr val="EBEBEB"/>
                </a:solidFill>
              </a:rPr>
              <a:t>Our software is successfully detecting the eye based on the Eye aspect ratio and is able to detect when to alert the driver. </a:t>
            </a:r>
          </a:p>
        </p:txBody>
      </p:sp>
    </p:spTree>
    <p:extLst>
      <p:ext uri="{BB962C8B-B14F-4D97-AF65-F5344CB8AC3E}">
        <p14:creationId xmlns:p14="http://schemas.microsoft.com/office/powerpoint/2010/main" val="542154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BA92-8CC6-4F39-9F39-BE073CA5053C}"/>
              </a:ext>
            </a:extLst>
          </p:cNvPr>
          <p:cNvSpPr>
            <a:spLocks noGrp="1"/>
          </p:cNvSpPr>
          <p:nvPr>
            <p:ph type="title"/>
          </p:nvPr>
        </p:nvSpPr>
        <p:spPr>
          <a:xfrm>
            <a:off x="503236" y="266700"/>
            <a:ext cx="9404723" cy="1400530"/>
          </a:xfrm>
        </p:spPr>
        <p:txBody>
          <a:bodyPr/>
          <a:lstStyle/>
          <a:p>
            <a:r>
              <a:rPr lang="en-IN" u="sng" dirty="0"/>
              <a:t>Face Detection:</a:t>
            </a:r>
          </a:p>
        </p:txBody>
      </p:sp>
      <p:sp>
        <p:nvSpPr>
          <p:cNvPr id="3" name="Content Placeholder 2">
            <a:extLst>
              <a:ext uri="{FF2B5EF4-FFF2-40B4-BE49-F238E27FC236}">
                <a16:creationId xmlns:a16="http://schemas.microsoft.com/office/drawing/2014/main" id="{2409ED14-CA42-4EF2-842F-6C682BA17D03}"/>
              </a:ext>
            </a:extLst>
          </p:cNvPr>
          <p:cNvSpPr>
            <a:spLocks noGrp="1"/>
          </p:cNvSpPr>
          <p:nvPr>
            <p:ph idx="1"/>
          </p:nvPr>
        </p:nvSpPr>
        <p:spPr>
          <a:xfrm>
            <a:off x="503236" y="1195267"/>
            <a:ext cx="10974389" cy="4195481"/>
          </a:xfrm>
        </p:spPr>
        <p:txBody>
          <a:bodyPr/>
          <a:lstStyle/>
          <a:p>
            <a:pPr algn="just"/>
            <a:r>
              <a:rPr lang="en-IN" dirty="0"/>
              <a:t>Face detection is necessary to find whether the driver is distracted or not .If the driver moves his face in any direction other than towards the screen, In that case, driver is found to be distracted. </a:t>
            </a:r>
          </a:p>
          <a:p>
            <a:pPr marL="0" indent="0" algn="just">
              <a:buNone/>
            </a:pPr>
            <a:r>
              <a:rPr lang="en-IN" dirty="0"/>
              <a:t>                                                    </a:t>
            </a:r>
          </a:p>
        </p:txBody>
      </p:sp>
      <p:pic>
        <p:nvPicPr>
          <p:cNvPr id="8" name="Picture 7" descr="A screenshot of a social media post&#10;&#10;Description automatically generated">
            <a:extLst>
              <a:ext uri="{FF2B5EF4-FFF2-40B4-BE49-F238E27FC236}">
                <a16:creationId xmlns:a16="http://schemas.microsoft.com/office/drawing/2014/main" id="{167E8EE1-5AF6-4313-B692-B4E0252EC69B}"/>
              </a:ext>
            </a:extLst>
          </p:cNvPr>
          <p:cNvPicPr>
            <a:picLocks noChangeAspect="1"/>
          </p:cNvPicPr>
          <p:nvPr/>
        </p:nvPicPr>
        <p:blipFill>
          <a:blip r:embed="rId2"/>
          <a:stretch>
            <a:fillRect/>
          </a:stretch>
        </p:blipFill>
        <p:spPr>
          <a:xfrm>
            <a:off x="958401" y="2867782"/>
            <a:ext cx="6414773" cy="3723518"/>
          </a:xfrm>
          <a:prstGeom prst="rect">
            <a:avLst/>
          </a:prstGeom>
        </p:spPr>
      </p:pic>
    </p:spTree>
    <p:extLst>
      <p:ext uri="{BB962C8B-B14F-4D97-AF65-F5344CB8AC3E}">
        <p14:creationId xmlns:p14="http://schemas.microsoft.com/office/powerpoint/2010/main" val="1121187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13911-3AD8-415B-9728-9D0CF3AA372B}"/>
              </a:ext>
            </a:extLst>
          </p:cNvPr>
          <p:cNvSpPr>
            <a:spLocks noGrp="1"/>
          </p:cNvSpPr>
          <p:nvPr>
            <p:ph type="title"/>
          </p:nvPr>
        </p:nvSpPr>
        <p:spPr/>
        <p:txBody>
          <a:bodyPr/>
          <a:lstStyle/>
          <a:p>
            <a:endParaRPr lang="en-IN" dirty="0"/>
          </a:p>
        </p:txBody>
      </p:sp>
      <p:pic>
        <p:nvPicPr>
          <p:cNvPr id="6" name="Content Placeholder 5" descr="A screen shot of a person&#10;&#10;Description automatically generated">
            <a:extLst>
              <a:ext uri="{FF2B5EF4-FFF2-40B4-BE49-F238E27FC236}">
                <a16:creationId xmlns:a16="http://schemas.microsoft.com/office/drawing/2014/main" id="{33BE69A0-B9DA-4132-9E86-3B155127EB06}"/>
              </a:ext>
            </a:extLst>
          </p:cNvPr>
          <p:cNvPicPr>
            <a:picLocks noGrp="1" noChangeAspect="1"/>
          </p:cNvPicPr>
          <p:nvPr>
            <p:ph idx="1"/>
          </p:nvPr>
        </p:nvPicPr>
        <p:blipFill>
          <a:blip r:embed="rId2"/>
          <a:stretch>
            <a:fillRect/>
          </a:stretch>
        </p:blipFill>
        <p:spPr>
          <a:xfrm>
            <a:off x="4380429" y="407218"/>
            <a:ext cx="3609668" cy="2707251"/>
          </a:xfrm>
        </p:spPr>
      </p:pic>
      <p:pic>
        <p:nvPicPr>
          <p:cNvPr id="4" name="Picture 3">
            <a:extLst>
              <a:ext uri="{FF2B5EF4-FFF2-40B4-BE49-F238E27FC236}">
                <a16:creationId xmlns:a16="http://schemas.microsoft.com/office/drawing/2014/main" id="{67F94966-9B6A-46CC-BB2D-5020EA672E3B}"/>
              </a:ext>
            </a:extLst>
          </p:cNvPr>
          <p:cNvPicPr>
            <a:picLocks noChangeAspect="1"/>
          </p:cNvPicPr>
          <p:nvPr/>
        </p:nvPicPr>
        <p:blipFill>
          <a:blip r:embed="rId3"/>
          <a:stretch>
            <a:fillRect/>
          </a:stretch>
        </p:blipFill>
        <p:spPr>
          <a:xfrm>
            <a:off x="713567" y="452718"/>
            <a:ext cx="3488338" cy="2616253"/>
          </a:xfrm>
          <a:prstGeom prst="rect">
            <a:avLst/>
          </a:prstGeom>
        </p:spPr>
      </p:pic>
      <p:pic>
        <p:nvPicPr>
          <p:cNvPr id="8" name="Picture 7" descr="A picture containing man, sitting, holding, woman&#10;&#10;Description automatically generated">
            <a:extLst>
              <a:ext uri="{FF2B5EF4-FFF2-40B4-BE49-F238E27FC236}">
                <a16:creationId xmlns:a16="http://schemas.microsoft.com/office/drawing/2014/main" id="{D393EDB2-F4FF-49F4-9ACD-76827A20760D}"/>
              </a:ext>
            </a:extLst>
          </p:cNvPr>
          <p:cNvPicPr>
            <a:picLocks noChangeAspect="1"/>
          </p:cNvPicPr>
          <p:nvPr/>
        </p:nvPicPr>
        <p:blipFill>
          <a:blip r:embed="rId4"/>
          <a:stretch>
            <a:fillRect/>
          </a:stretch>
        </p:blipFill>
        <p:spPr>
          <a:xfrm>
            <a:off x="8246000" y="407218"/>
            <a:ext cx="3609668" cy="2707251"/>
          </a:xfrm>
          <a:prstGeom prst="rect">
            <a:avLst/>
          </a:prstGeom>
        </p:spPr>
      </p:pic>
      <p:pic>
        <p:nvPicPr>
          <p:cNvPr id="9" name="Picture 8">
            <a:extLst>
              <a:ext uri="{FF2B5EF4-FFF2-40B4-BE49-F238E27FC236}">
                <a16:creationId xmlns:a16="http://schemas.microsoft.com/office/drawing/2014/main" id="{773D04E5-2D73-4E8D-80DA-68948DE0A7EB}"/>
              </a:ext>
            </a:extLst>
          </p:cNvPr>
          <p:cNvPicPr>
            <a:picLocks noChangeAspect="1"/>
          </p:cNvPicPr>
          <p:nvPr/>
        </p:nvPicPr>
        <p:blipFill>
          <a:blip r:embed="rId5"/>
          <a:stretch>
            <a:fillRect/>
          </a:stretch>
        </p:blipFill>
        <p:spPr>
          <a:xfrm>
            <a:off x="646111" y="3429000"/>
            <a:ext cx="3488338" cy="2616254"/>
          </a:xfrm>
          <a:prstGeom prst="rect">
            <a:avLst/>
          </a:prstGeom>
        </p:spPr>
      </p:pic>
      <p:pic>
        <p:nvPicPr>
          <p:cNvPr id="10" name="Picture 9">
            <a:extLst>
              <a:ext uri="{FF2B5EF4-FFF2-40B4-BE49-F238E27FC236}">
                <a16:creationId xmlns:a16="http://schemas.microsoft.com/office/drawing/2014/main" id="{49999D3C-2CB2-41D0-8F6E-BC217E2D037C}"/>
              </a:ext>
            </a:extLst>
          </p:cNvPr>
          <p:cNvPicPr>
            <a:picLocks noChangeAspect="1"/>
          </p:cNvPicPr>
          <p:nvPr/>
        </p:nvPicPr>
        <p:blipFill>
          <a:blip r:embed="rId6"/>
          <a:stretch>
            <a:fillRect/>
          </a:stretch>
        </p:blipFill>
        <p:spPr>
          <a:xfrm>
            <a:off x="4542075" y="3426379"/>
            <a:ext cx="3448022" cy="2586017"/>
          </a:xfrm>
          <a:prstGeom prst="rect">
            <a:avLst/>
          </a:prstGeom>
        </p:spPr>
      </p:pic>
      <p:pic>
        <p:nvPicPr>
          <p:cNvPr id="12" name="Picture 11" descr="A picture containing person, man, woman, photo&#10;&#10;Description automatically generated">
            <a:extLst>
              <a:ext uri="{FF2B5EF4-FFF2-40B4-BE49-F238E27FC236}">
                <a16:creationId xmlns:a16="http://schemas.microsoft.com/office/drawing/2014/main" id="{2041708E-4AF9-4C16-B8AC-4239CAD0A901}"/>
              </a:ext>
            </a:extLst>
          </p:cNvPr>
          <p:cNvPicPr>
            <a:picLocks noChangeAspect="1"/>
          </p:cNvPicPr>
          <p:nvPr/>
        </p:nvPicPr>
        <p:blipFill>
          <a:blip r:embed="rId7"/>
          <a:stretch>
            <a:fillRect/>
          </a:stretch>
        </p:blipFill>
        <p:spPr>
          <a:xfrm>
            <a:off x="8328570" y="3429000"/>
            <a:ext cx="3444528" cy="2583396"/>
          </a:xfrm>
          <a:prstGeom prst="rect">
            <a:avLst/>
          </a:prstGeom>
        </p:spPr>
      </p:pic>
    </p:spTree>
    <p:extLst>
      <p:ext uri="{BB962C8B-B14F-4D97-AF65-F5344CB8AC3E}">
        <p14:creationId xmlns:p14="http://schemas.microsoft.com/office/powerpoint/2010/main" val="37286138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156</TotalTime>
  <Words>769</Words>
  <Application>Microsoft Office PowerPoint</Application>
  <PresentationFormat>Widescreen</PresentationFormat>
  <Paragraphs>90</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Ion</vt:lpstr>
      <vt:lpstr>JSS MAHAVIDYAPEETHA JSS ACADEMY OF TECHNICAL EDUCATION BENGALURU DEPARTMENT OF COMPUTER SCIENCE &amp; ENGINEERING        PROJECT TITLE: DRIVER DISTRACTION &amp; DROWSINESS DETECTION SYSTEM     </vt:lpstr>
      <vt:lpstr>OBJECTIVES</vt:lpstr>
      <vt:lpstr>TENSORFLOW</vt:lpstr>
      <vt:lpstr>TensorFlow Architecture</vt:lpstr>
      <vt:lpstr>METHODOLOGY</vt:lpstr>
      <vt:lpstr>Eye Detection:</vt:lpstr>
      <vt:lpstr>Our software is successfully detecting the eye based on the Eye aspect ratio and is able to detect when to alert the driver. </vt:lpstr>
      <vt:lpstr>Face Detection:</vt:lpstr>
      <vt:lpstr>PowerPoint Presentation</vt:lpstr>
      <vt:lpstr>Chatting and Alerting system</vt:lpstr>
      <vt:lpstr>What is a Chat Bot?</vt:lpstr>
      <vt:lpstr>Natural Language Processing &amp; Natural Language Toolkit</vt:lpstr>
      <vt:lpstr>Intermediate Chat Bot Progress</vt:lpstr>
      <vt:lpstr>Aims for the Chatbot</vt:lpstr>
      <vt:lpstr>SYSTEM REQUIREMENTS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JSS MAHAVIDYAPEETHA JSS ACADEMY OF TECHNICAL EDUCATION BENGALURU DEPARTMENT OF COMPUTER SCIENCE &amp; ENGINEERING  COURSE: Project Phase II  PROJECT TITLE: DRIVER DISTRACTION &amp; DROWSINESS DETECTION SYSTEM</dc:title>
  <dc:creator>VINAYAK</dc:creator>
  <cp:lastModifiedBy>kartik nesari</cp:lastModifiedBy>
  <cp:revision>22</cp:revision>
  <dcterms:created xsi:type="dcterms:W3CDTF">2020-04-07T11:33:43Z</dcterms:created>
  <dcterms:modified xsi:type="dcterms:W3CDTF">2020-04-08T13:16:03Z</dcterms:modified>
</cp:coreProperties>
</file>